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60" r:id="rId4"/>
    <p:sldId id="261" r:id="rId5"/>
    <p:sldId id="262" r:id="rId6"/>
    <p:sldId id="263" r:id="rId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Calibri"/>
        <a:ea typeface="Calibri"/>
        <a:cs typeface="Calibri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Calibri"/>
        <a:ea typeface="Calibri"/>
        <a:cs typeface="Calibri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Calibri"/>
        <a:ea typeface="Calibri"/>
        <a:cs typeface="Calibri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Calibri"/>
        <a:ea typeface="Calibri"/>
        <a:cs typeface="Calibri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Calibri"/>
        <a:ea typeface="Calibri"/>
        <a:cs typeface="Calibri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Calibri"/>
        <a:ea typeface="Calibri"/>
        <a:cs typeface="Calibri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Calibri"/>
        <a:ea typeface="Calibri"/>
        <a:cs typeface="Calibri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Calibri"/>
        <a:ea typeface="Calibri"/>
        <a:cs typeface="Calibri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Calibri"/>
        <a:ea typeface="Calibri"/>
        <a:cs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80" d="100"/>
          <a:sy n="80" d="100"/>
        </p:scale>
        <p:origin x="112" y="-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2BA13E-439B-4CC5-A61A-76393205A46B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14CE19-125F-42BC-9329-1B7CC8B44E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8062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/>
        <a:ea typeface="Calibri"/>
        <a:cs typeface="Calibri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/>
        <a:ea typeface="Calibri"/>
        <a:cs typeface="Calibri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/>
        <a:ea typeface="Calibri"/>
        <a:cs typeface="Calibri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/>
        <a:ea typeface="Calibri"/>
        <a:cs typeface="Calibri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/>
        <a:ea typeface="Calibri"/>
        <a:cs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Calibri"/>
        <a:ea typeface="Calibri"/>
        <a:cs typeface="Calibri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Calibri"/>
        <a:ea typeface="Calibri"/>
        <a:cs typeface="Calibri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Calibri"/>
        <a:ea typeface="Calibri"/>
        <a:cs typeface="Calibri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Calibri"/>
        <a:ea typeface="Calibri"/>
        <a:cs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Calibri"/>
          <a:ea typeface="Calibri"/>
          <a:cs typeface="Calibri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Calibri" pitchFamily="34" charset="0"/>
        <a:buChar char="•"/>
        <a:defRPr sz="3200" kern="1200">
          <a:solidFill>
            <a:schemeClr val="tx1"/>
          </a:solidFill>
          <a:latin typeface="Calibri"/>
          <a:ea typeface="Calibri"/>
          <a:cs typeface="Calibri"/>
        </a:defRPr>
      </a:lvl1pPr>
      <a:lvl2pPr marL="742950" indent="-285750" algn="l" defTabSz="914400" rtl="0" eaLnBrk="1" latinLnBrk="0" hangingPunct="1">
        <a:spcBef>
          <a:spcPct val="20000"/>
        </a:spcBef>
        <a:buFont typeface="Calibri" pitchFamily="34" charset="0"/>
        <a:buChar char="–"/>
        <a:defRPr sz="2800" kern="1200">
          <a:solidFill>
            <a:schemeClr val="tx1"/>
          </a:solidFill>
          <a:latin typeface="Calibri"/>
          <a:ea typeface="Calibri"/>
          <a:cs typeface="Calibri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•"/>
        <a:defRPr sz="2400" kern="1200">
          <a:solidFill>
            <a:schemeClr val="tx1"/>
          </a:solidFill>
          <a:latin typeface="Calibri"/>
          <a:ea typeface="Calibri"/>
          <a:cs typeface="Calibri"/>
        </a:defRPr>
      </a:lvl3pPr>
      <a:lvl4pPr marL="1600200" indent="-228600" algn="l" defTabSz="914400" rtl="0" eaLnBrk="1" latinLnBrk="0" hangingPunct="1">
        <a:spcBef>
          <a:spcPct val="200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Calibri"/>
          <a:ea typeface="Calibri"/>
          <a:cs typeface="Calibri"/>
        </a:defRPr>
      </a:lvl4pPr>
      <a:lvl5pPr marL="2057400" indent="-228600" algn="l" defTabSz="914400" rtl="0" eaLnBrk="1" latinLnBrk="0" hangingPunct="1">
        <a:spcBef>
          <a:spcPct val="20000"/>
        </a:spcBef>
        <a:buFont typeface="Calibri" pitchFamily="34" charset="0"/>
        <a:buChar char="»"/>
        <a:defRPr sz="2000" kern="1200">
          <a:solidFill>
            <a:schemeClr val="tx1"/>
          </a:solidFill>
          <a:latin typeface="Calibri"/>
          <a:ea typeface="Calibri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Calibri" pitchFamily="34" charset="0"/>
        <a:buChar char="•"/>
        <a:defRPr sz="2000" kern="1200">
          <a:solidFill>
            <a:schemeClr val="tx1"/>
          </a:solidFill>
          <a:latin typeface="Calibri"/>
          <a:ea typeface="Calibri"/>
          <a:cs typeface="Calibri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•"/>
        <a:defRPr sz="2000" kern="1200">
          <a:solidFill>
            <a:schemeClr val="tx1"/>
          </a:solidFill>
          <a:latin typeface="Calibri"/>
          <a:ea typeface="Calibri"/>
          <a:cs typeface="Calibri"/>
        </a:defRPr>
      </a:lvl7pPr>
      <a:lvl8pPr marL="3429000" indent="-228600" algn="l" defTabSz="914400" rtl="0" eaLnBrk="1" latinLnBrk="0" hangingPunct="1">
        <a:spcBef>
          <a:spcPct val="20000"/>
        </a:spcBef>
        <a:buFont typeface="Calibri" pitchFamily="34" charset="0"/>
        <a:buChar char="•"/>
        <a:defRPr sz="2000" kern="1200">
          <a:solidFill>
            <a:schemeClr val="tx1"/>
          </a:solidFill>
          <a:latin typeface="Calibri"/>
          <a:ea typeface="Calibri"/>
          <a:cs typeface="Calibri"/>
        </a:defRPr>
      </a:lvl8pPr>
      <a:lvl9pPr marL="3886200" indent="-228600" algn="l" defTabSz="914400" rtl="0" eaLnBrk="1" latinLnBrk="0" hangingPunct="1">
        <a:spcBef>
          <a:spcPct val="20000"/>
        </a:spcBef>
        <a:buFont typeface="Calibri" pitchFamily="34" charset="0"/>
        <a:buChar char="•"/>
        <a:defRPr sz="2000" kern="1200">
          <a:solidFill>
            <a:schemeClr val="tx1"/>
          </a:solidFill>
          <a:latin typeface="Calibri"/>
          <a:ea typeface="Calibri"/>
          <a:cs typeface="Calibri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Calibri"/>
          <a:ea typeface="Calibri"/>
          <a:cs typeface="Calibri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Calibri"/>
          <a:ea typeface="Calibri"/>
          <a:cs typeface="Calibri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Calibri"/>
          <a:ea typeface="Calibri"/>
          <a:cs typeface="Calibri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Calibri"/>
          <a:ea typeface="Calibri"/>
          <a:cs typeface="Calibri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Calibri"/>
          <a:ea typeface="Calibri"/>
          <a:cs typeface="Calibri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Calibri"/>
          <a:ea typeface="Calibri"/>
          <a:cs typeface="Calibri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Calibri"/>
          <a:ea typeface="Calibri"/>
          <a:cs typeface="Calibri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Calibri"/>
          <a:ea typeface="Calibri"/>
          <a:cs typeface="Calibri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Calibri"/>
          <a:ea typeface="Calibri"/>
          <a:cs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114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658368"/>
            <a:ext cx="1783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4F2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CILCS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1650492" y="708660"/>
            <a:ext cx="86868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E942B6"/>
                </a:solidFill>
              </a:rPr>
              <a:t>2026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85800" y="1170432"/>
            <a:ext cx="6217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DDE3F2"/>
                </a:solidFill>
              </a:rPr>
              <a:t>XVIII Congreso Internacional Latina de Comunicación Social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685800" y="1874520"/>
            <a:ext cx="3840480" cy="0"/>
          </a:xfrm>
          <a:prstGeom prst="line">
            <a:avLst/>
          </a:prstGeom>
          <a:noFill/>
          <a:ln w="27940">
            <a:solidFill>
              <a:srgbClr val="D1007A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2084832" y="2286776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3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Título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2816352" y="3667132"/>
            <a:ext cx="6583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50" dirty="0">
                <a:solidFill>
                  <a:srgbClr val="EEF0FA"/>
                </a:solidFill>
              </a:rPr>
              <a:t>Autor/a/es/as</a:t>
            </a:r>
            <a:endParaRPr lang="en-US" sz="1550" dirty="0"/>
          </a:p>
          <a:p>
            <a:pPr marL="0" indent="0" algn="ctr">
              <a:buNone/>
            </a:pPr>
            <a:r>
              <a:rPr lang="en-US" sz="1550" dirty="0">
                <a:solidFill>
                  <a:srgbClr val="EEF0FA"/>
                </a:solidFill>
              </a:rPr>
              <a:t>Universidad o institución de adscripción</a:t>
            </a:r>
            <a:endParaRPr lang="en-US" sz="1550" dirty="0"/>
          </a:p>
          <a:p>
            <a:pPr marL="0" indent="0" algn="ctr">
              <a:buNone/>
            </a:pPr>
            <a:r>
              <a:rPr lang="en-US" sz="1550" dirty="0">
                <a:solidFill>
                  <a:srgbClr val="EEF0FA"/>
                </a:solidFill>
              </a:rPr>
              <a:t>Espacio temático · Defensa en directo / vídeo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5800" y="5670075"/>
            <a:ext cx="221974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4F246"/>
                </a:solidFill>
              </a:rPr>
              <a:t>9, 10 y 11 de diciembre de 2026 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071360" y="5660533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i="1" dirty="0">
                <a:solidFill>
                  <a:srgbClr val="DDE3F2"/>
                </a:solidFill>
              </a:rPr>
              <a:t>Donde comunican los que comunican</a:t>
            </a:r>
            <a:endParaRPr lang="en-US" sz="1300" dirty="0"/>
          </a:p>
        </p:txBody>
      </p:sp>
      <p:pic>
        <p:nvPicPr>
          <p:cNvPr id="1026" name="Picture 2" descr="\\NAS-IMAGO\Imago\Congreso LATINA 2026\Logos e imágenes\LOGO 2026 1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183" y="441960"/>
            <a:ext cx="1310640" cy="131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890843C-E5AC-9C71-388D-5533C293AA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80760"/>
            <a:ext cx="12192000" cy="7772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29260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1007A"/>
                </a:solidFill>
              </a:rPr>
              <a:t>01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658368"/>
            <a:ext cx="63550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Introducción · Problema · Objetivos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658368" y="1207008"/>
            <a:ext cx="10927080" cy="0"/>
          </a:xfrm>
          <a:prstGeom prst="line">
            <a:avLst/>
          </a:prstGeom>
          <a:noFill/>
          <a:ln w="13970">
            <a:solidFill>
              <a:srgbClr val="D1007A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749808" y="1572768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11426"/>
                </a:solidFill>
              </a:rPr>
              <a:t>Contexto del estudio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768096" y="2057400"/>
            <a:ext cx="46634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626978"/>
                </a:solidFill>
              </a:rPr>
              <a:t>Sustituya este texto por 2–3 ideas clave que expliquen el problema, su relevancia académica y el vacío que aborda la investigación.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080760" y="1554480"/>
            <a:ext cx="5029200" cy="3520440"/>
          </a:xfrm>
          <a:prstGeom prst="roundRect">
            <a:avLst>
              <a:gd name="adj" fmla="val 2078"/>
            </a:avLst>
          </a:prstGeom>
          <a:solidFill>
            <a:srgbClr val="FFFFFF">
              <a:alpha val="0"/>
            </a:srgbClr>
          </a:solidFill>
          <a:ln w="13970">
            <a:solidFill>
              <a:srgbClr val="DAD1E4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0" name="Text 8"/>
          <p:cNvSpPr/>
          <p:nvPr/>
        </p:nvSpPr>
        <p:spPr>
          <a:xfrm>
            <a:off x="6327648" y="1874520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5E2A84"/>
                </a:solidFill>
              </a:rPr>
              <a:t>Objetivos / preguntas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6355080" y="2423160"/>
            <a:ext cx="4297680" cy="16916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30" dirty="0">
                <a:solidFill>
                  <a:srgbClr val="111426"/>
                </a:solidFill>
              </a:rPr>
              <a:t>• Objetivo general</a:t>
            </a:r>
            <a:endParaRPr lang="en-US" sz="1430" dirty="0"/>
          </a:p>
          <a:p>
            <a:pPr marL="0" indent="0">
              <a:buNone/>
            </a:pPr>
            <a:r>
              <a:rPr lang="en-US" sz="1430" dirty="0">
                <a:solidFill>
                  <a:srgbClr val="111426"/>
                </a:solidFill>
              </a:rPr>
              <a:t>• Objetivo específico 1</a:t>
            </a:r>
            <a:endParaRPr lang="en-US" sz="1430" dirty="0"/>
          </a:p>
          <a:p>
            <a:pPr marL="0" indent="0">
              <a:buNone/>
            </a:pPr>
            <a:r>
              <a:rPr lang="en-US" sz="1430" dirty="0">
                <a:solidFill>
                  <a:srgbClr val="111426"/>
                </a:solidFill>
              </a:rPr>
              <a:t>• Objetivo específico 2</a:t>
            </a:r>
            <a:endParaRPr lang="en-US" sz="1430" dirty="0"/>
          </a:p>
          <a:p>
            <a:pPr marL="0" indent="0">
              <a:buNone/>
            </a:pPr>
            <a:r>
              <a:rPr lang="en-US" sz="1430" dirty="0">
                <a:solidFill>
                  <a:srgbClr val="111426"/>
                </a:solidFill>
              </a:rPr>
              <a:t>• Pregunta o hipótesis principal</a:t>
            </a:r>
            <a:endParaRPr lang="en-US" sz="1430" dirty="0"/>
          </a:p>
        </p:txBody>
      </p:sp>
      <p:sp>
        <p:nvSpPr>
          <p:cNvPr id="12" name="Text 10"/>
          <p:cNvSpPr/>
          <p:nvPr/>
        </p:nvSpPr>
        <p:spPr>
          <a:xfrm>
            <a:off x="777240" y="416052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1007A"/>
                </a:solidFill>
              </a:rPr>
              <a:t>Mensaje clave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77240" y="4526280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11426"/>
                </a:solidFill>
              </a:rPr>
              <a:t>Escriba aquí la idea que quiere que el público recuerde.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58368" y="6419088"/>
            <a:ext cx="10927080" cy="0"/>
          </a:xfrm>
          <a:prstGeom prst="line">
            <a:avLst/>
          </a:prstGeom>
          <a:noFill/>
          <a:ln w="7620">
            <a:solidFill>
              <a:srgbClr val="D9D3D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5" name="Text 13"/>
          <p:cNvSpPr/>
          <p:nvPr/>
        </p:nvSpPr>
        <p:spPr>
          <a:xfrm>
            <a:off x="658368" y="6528816"/>
            <a:ext cx="6400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26978"/>
                </a:solidFill>
              </a:rPr>
              <a:t>XVIII CILCS 2026 · 9, 10 y 11 de </a:t>
            </a:r>
            <a:r>
              <a:rPr lang="en-US" sz="750" dirty="0" err="1">
                <a:solidFill>
                  <a:srgbClr val="626978"/>
                </a:solidFill>
              </a:rPr>
              <a:t>diciembre</a:t>
            </a:r>
            <a:r>
              <a:rPr lang="en-US" sz="750" dirty="0">
                <a:solidFill>
                  <a:srgbClr val="626978"/>
                </a:solidFill>
              </a:rPr>
              <a:t> 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11201400" y="6528816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26978"/>
                </a:solidFill>
              </a:rPr>
              <a:t>4</a:t>
            </a:r>
            <a:endParaRPr lang="en-US" sz="750" dirty="0"/>
          </a:p>
        </p:txBody>
      </p:sp>
      <p:pic>
        <p:nvPicPr>
          <p:cNvPr id="17" name="Picture 2" descr="\\NAS-IMAGO\Imago\Congreso LATINA 2026\Logos e imágenes\LOGO 2026 1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7550" y="0"/>
            <a:ext cx="1310640" cy="131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29260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1007A"/>
                </a:solidFill>
              </a:rPr>
              <a:t>02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658368"/>
            <a:ext cx="63550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Metodología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658368" y="1207008"/>
            <a:ext cx="10927080" cy="0"/>
          </a:xfrm>
          <a:prstGeom prst="line">
            <a:avLst/>
          </a:prstGeom>
          <a:noFill/>
          <a:ln w="13970">
            <a:solidFill>
              <a:srgbClr val="D1007A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749808" y="1572768"/>
            <a:ext cx="5486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11426"/>
                </a:solidFill>
              </a:rPr>
              <a:t>Diseño metodológico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68096" y="1984248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26978"/>
                </a:solidFill>
              </a:rPr>
              <a:t>Indique de forma sintética cómo se obtuvieron y analizaron los datos.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68680" y="263347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E2A84"/>
                </a:solidFill>
              </a:rPr>
              <a:t>Diseño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429000" y="2633472"/>
            <a:ext cx="7132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11426"/>
                </a:solidFill>
              </a:rPr>
              <a:t>Tipo de estudio, enfoque y alcance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868680" y="3026664"/>
            <a:ext cx="9875520" cy="0"/>
          </a:xfrm>
          <a:prstGeom prst="line">
            <a:avLst/>
          </a:prstGeom>
          <a:noFill/>
          <a:ln w="6350">
            <a:solidFill>
              <a:srgbClr val="DED5E6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868680" y="3346704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E2A84"/>
                </a:solidFill>
              </a:rPr>
              <a:t>Muestra / corpus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429000" y="3346704"/>
            <a:ext cx="7132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11426"/>
                </a:solidFill>
              </a:rPr>
              <a:t>Participantes, materiales o unidades de análisis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68680" y="3739896"/>
            <a:ext cx="9875520" cy="0"/>
          </a:xfrm>
          <a:prstGeom prst="line">
            <a:avLst/>
          </a:prstGeom>
          <a:noFill/>
          <a:ln w="6350">
            <a:solidFill>
              <a:srgbClr val="DED5E6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5" name="Text 13"/>
          <p:cNvSpPr/>
          <p:nvPr/>
        </p:nvSpPr>
        <p:spPr>
          <a:xfrm>
            <a:off x="868680" y="4059936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E2A84"/>
                </a:solidFill>
              </a:rPr>
              <a:t>Instrumentos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429000" y="4059936"/>
            <a:ext cx="7132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11426"/>
                </a:solidFill>
              </a:rPr>
              <a:t>Técnicas de recogida de información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868680" y="4453128"/>
            <a:ext cx="9875520" cy="0"/>
          </a:xfrm>
          <a:prstGeom prst="line">
            <a:avLst/>
          </a:prstGeom>
          <a:noFill/>
          <a:ln w="6350">
            <a:solidFill>
              <a:srgbClr val="DED5E6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8" name="Text 16"/>
          <p:cNvSpPr/>
          <p:nvPr/>
        </p:nvSpPr>
        <p:spPr>
          <a:xfrm>
            <a:off x="868680" y="4773168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E2A84"/>
                </a:solidFill>
              </a:rPr>
              <a:t>Análisis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429000" y="4773168"/>
            <a:ext cx="7132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11426"/>
                </a:solidFill>
              </a:rPr>
              <a:t>Procedimiento, variables/categorías y criterios de rigor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868680" y="5166360"/>
            <a:ext cx="9875520" cy="0"/>
          </a:xfrm>
          <a:prstGeom prst="line">
            <a:avLst/>
          </a:prstGeom>
          <a:noFill/>
          <a:ln w="6350">
            <a:solidFill>
              <a:srgbClr val="DED5E6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1" name="Text 19"/>
          <p:cNvSpPr/>
          <p:nvPr/>
        </p:nvSpPr>
        <p:spPr>
          <a:xfrm>
            <a:off x="868680" y="5705856"/>
            <a:ext cx="9966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60" dirty="0">
                <a:solidFill>
                  <a:srgbClr val="626978"/>
                </a:solidFill>
              </a:rPr>
              <a:t>Consejo: cite el método, explique el corpus/muestra y evite detalles imposibles de leer en pantalla.</a:t>
            </a:r>
            <a:endParaRPr lang="en-US" sz="1060" dirty="0"/>
          </a:p>
        </p:txBody>
      </p:sp>
      <p:sp>
        <p:nvSpPr>
          <p:cNvPr id="22" name="Shape 20"/>
          <p:cNvSpPr/>
          <p:nvPr/>
        </p:nvSpPr>
        <p:spPr>
          <a:xfrm>
            <a:off x="658368" y="6419088"/>
            <a:ext cx="10927080" cy="0"/>
          </a:xfrm>
          <a:prstGeom prst="line">
            <a:avLst/>
          </a:prstGeom>
          <a:noFill/>
          <a:ln w="7620">
            <a:solidFill>
              <a:srgbClr val="D9D3D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3" name="Text 21"/>
          <p:cNvSpPr/>
          <p:nvPr/>
        </p:nvSpPr>
        <p:spPr>
          <a:xfrm>
            <a:off x="658368" y="6528816"/>
            <a:ext cx="6400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26978"/>
                </a:solidFill>
              </a:rPr>
              <a:t>XVIII CILCS 2026 · 9, 10 y 11 de </a:t>
            </a:r>
            <a:r>
              <a:rPr lang="en-US" sz="750" dirty="0" err="1">
                <a:solidFill>
                  <a:srgbClr val="626978"/>
                </a:solidFill>
              </a:rPr>
              <a:t>diciembre</a:t>
            </a:r>
            <a:r>
              <a:rPr lang="en-US" sz="750" dirty="0">
                <a:solidFill>
                  <a:srgbClr val="626978"/>
                </a:solidFill>
              </a:rPr>
              <a:t> 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11201400" y="6528816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26978"/>
                </a:solidFill>
              </a:rPr>
              <a:t>5</a:t>
            </a:r>
            <a:endParaRPr lang="en-US" sz="750" dirty="0"/>
          </a:p>
        </p:txBody>
      </p:sp>
      <p:pic>
        <p:nvPicPr>
          <p:cNvPr id="25" name="Picture 2" descr="\\NAS-IMAGO\Imago\Congreso LATINA 2026\Logos e imágenes\LOGO 2026 1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7550" y="0"/>
            <a:ext cx="1310640" cy="131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29260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1007A"/>
                </a:solidFill>
              </a:rPr>
              <a:t>03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658368"/>
            <a:ext cx="63550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Resultados y discusión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658368" y="1207008"/>
            <a:ext cx="10927080" cy="0"/>
          </a:xfrm>
          <a:prstGeom prst="line">
            <a:avLst/>
          </a:prstGeom>
          <a:noFill/>
          <a:ln w="13970">
            <a:solidFill>
              <a:srgbClr val="D1007A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749808" y="1554480"/>
            <a:ext cx="5669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11426"/>
                </a:solidFill>
              </a:rPr>
              <a:t>Resultado principal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68096" y="1975104"/>
            <a:ext cx="9875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26978"/>
                </a:solidFill>
              </a:rPr>
              <a:t>Use esta diapositiva para mostrar </a:t>
            </a:r>
            <a:r>
              <a:rPr lang="en-US" sz="1300" dirty="0" err="1">
                <a:solidFill>
                  <a:srgbClr val="626978"/>
                </a:solidFill>
              </a:rPr>
              <a:t>una</a:t>
            </a:r>
            <a:r>
              <a:rPr lang="en-US" sz="1300" dirty="0">
                <a:solidFill>
                  <a:srgbClr val="626978"/>
                </a:solidFill>
              </a:rPr>
              <a:t> </a:t>
            </a:r>
            <a:r>
              <a:rPr lang="en-US" sz="1300" dirty="0" err="1">
                <a:solidFill>
                  <a:srgbClr val="626978"/>
                </a:solidFill>
              </a:rPr>
              <a:t>tabla</a:t>
            </a:r>
            <a:r>
              <a:rPr lang="en-US" sz="1300" dirty="0">
                <a:solidFill>
                  <a:srgbClr val="626978"/>
                </a:solidFill>
              </a:rPr>
              <a:t>, figura o fragmento de análisis.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868680" y="2423160"/>
            <a:ext cx="6720840" cy="2971800"/>
          </a:xfrm>
          <a:prstGeom prst="roundRect">
            <a:avLst>
              <a:gd name="adj" fmla="val 2462"/>
            </a:avLst>
          </a:prstGeom>
          <a:solidFill>
            <a:srgbClr val="FFFFFF">
              <a:alpha val="0"/>
            </a:srgbClr>
          </a:solidFill>
          <a:ln w="13970">
            <a:solidFill>
              <a:srgbClr val="BFB5CA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0" name="Text 8"/>
          <p:cNvSpPr/>
          <p:nvPr/>
        </p:nvSpPr>
        <p:spPr>
          <a:xfrm>
            <a:off x="1143000" y="3794760"/>
            <a:ext cx="6172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dirty="0" err="1">
                <a:solidFill>
                  <a:srgbClr val="8B8FA2"/>
                </a:solidFill>
              </a:rPr>
              <a:t>Inserte</a:t>
            </a:r>
            <a:r>
              <a:rPr lang="en-US" sz="1450" dirty="0">
                <a:solidFill>
                  <a:srgbClr val="8B8FA2"/>
                </a:solidFill>
              </a:rPr>
              <a:t> </a:t>
            </a:r>
            <a:r>
              <a:rPr lang="en-US" sz="1450" dirty="0" err="1">
                <a:solidFill>
                  <a:srgbClr val="8B8FA2"/>
                </a:solidFill>
              </a:rPr>
              <a:t>aquí</a:t>
            </a:r>
            <a:r>
              <a:rPr lang="en-US" sz="1450" dirty="0">
                <a:solidFill>
                  <a:srgbClr val="8B8FA2"/>
                </a:solidFill>
              </a:rPr>
              <a:t> tabla, </a:t>
            </a:r>
            <a:r>
              <a:rPr lang="en-US" sz="1450" dirty="0" err="1">
                <a:solidFill>
                  <a:srgbClr val="8B8FA2"/>
                </a:solidFill>
              </a:rPr>
              <a:t>figura</a:t>
            </a:r>
            <a:r>
              <a:rPr lang="en-US" sz="1450" dirty="0">
                <a:solidFill>
                  <a:srgbClr val="8B8FA2"/>
                </a:solidFill>
              </a:rPr>
              <a:t> o evidencia visual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8065008" y="251460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5E2A84"/>
                </a:solidFill>
              </a:rPr>
              <a:t>Interpretación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083296" y="2971800"/>
            <a:ext cx="3108960" cy="1417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11426"/>
                </a:solidFill>
              </a:rPr>
              <a:t>• Qué muestra el resultado</a:t>
            </a:r>
            <a:endParaRPr lang="en-US" sz="1350" dirty="0"/>
          </a:p>
          <a:p>
            <a:pPr marL="0" indent="0">
              <a:buNone/>
            </a:pPr>
            <a:r>
              <a:rPr lang="en-US" sz="1350" dirty="0">
                <a:solidFill>
                  <a:srgbClr val="111426"/>
                </a:solidFill>
              </a:rPr>
              <a:t>• Cómo responde al objetivo</a:t>
            </a:r>
            <a:endParaRPr lang="en-US" sz="1350" dirty="0"/>
          </a:p>
          <a:p>
            <a:pPr marL="0" indent="0">
              <a:buNone/>
            </a:pPr>
            <a:r>
              <a:rPr lang="en-US" sz="1350" dirty="0">
                <a:solidFill>
                  <a:srgbClr val="111426"/>
                </a:solidFill>
              </a:rPr>
              <a:t>• Qué aporta frente a estudios previos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58368" y="6419088"/>
            <a:ext cx="10927080" cy="0"/>
          </a:xfrm>
          <a:prstGeom prst="line">
            <a:avLst/>
          </a:prstGeom>
          <a:noFill/>
          <a:ln w="7620">
            <a:solidFill>
              <a:srgbClr val="D9D3D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4" name="Text 12"/>
          <p:cNvSpPr/>
          <p:nvPr/>
        </p:nvSpPr>
        <p:spPr>
          <a:xfrm>
            <a:off x="658368" y="6528816"/>
            <a:ext cx="6400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26978"/>
                </a:solidFill>
              </a:rPr>
              <a:t>XVIII CILCS 2026 · 9, 10 y 11 de </a:t>
            </a:r>
            <a:r>
              <a:rPr lang="en-US" sz="750" dirty="0" err="1">
                <a:solidFill>
                  <a:srgbClr val="626978"/>
                </a:solidFill>
              </a:rPr>
              <a:t>diciembre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11201400" y="6528816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26978"/>
                </a:solidFill>
              </a:rPr>
              <a:t>6</a:t>
            </a:r>
            <a:endParaRPr lang="en-US" sz="750" dirty="0"/>
          </a:p>
        </p:txBody>
      </p:sp>
      <p:pic>
        <p:nvPicPr>
          <p:cNvPr id="16" name="Picture 2" descr="\\NAS-IMAGO\Imago\Congreso LATINA 2026\Logos e imágenes\LOGO 2026 1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7550" y="0"/>
            <a:ext cx="1310640" cy="131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29260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1007A"/>
                </a:solidFill>
              </a:rPr>
              <a:t>04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658368"/>
            <a:ext cx="63550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Conclusiones y aportaciones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658368" y="1207008"/>
            <a:ext cx="10927080" cy="0"/>
          </a:xfrm>
          <a:prstGeom prst="line">
            <a:avLst/>
          </a:prstGeom>
          <a:noFill/>
          <a:ln w="13970">
            <a:solidFill>
              <a:srgbClr val="D1007A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749808" y="1554480"/>
            <a:ext cx="5669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11426"/>
                </a:solidFill>
              </a:rPr>
              <a:t>Tres ideas de cierre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822960" y="2240280"/>
            <a:ext cx="3246120" cy="2240280"/>
          </a:xfrm>
          <a:prstGeom prst="roundRect">
            <a:avLst>
              <a:gd name="adj" fmla="val 3265"/>
            </a:avLst>
          </a:prstGeom>
          <a:solidFill>
            <a:srgbClr val="FFFFFF">
              <a:alpha val="0"/>
            </a:srgbClr>
          </a:solidFill>
          <a:ln w="13970">
            <a:solidFill>
              <a:srgbClr val="DAD1E4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9" name="Text 7"/>
          <p:cNvSpPr/>
          <p:nvPr/>
        </p:nvSpPr>
        <p:spPr>
          <a:xfrm>
            <a:off x="1051560" y="2606040"/>
            <a:ext cx="2788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5E2A84"/>
                </a:solidFill>
              </a:rPr>
              <a:t>Conclusión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1051560" y="3154680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11426"/>
                </a:solidFill>
              </a:rPr>
              <a:t>Principal hallazgo o respuesta a los objetivos.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4572000" y="2240280"/>
            <a:ext cx="3246120" cy="2240280"/>
          </a:xfrm>
          <a:prstGeom prst="roundRect">
            <a:avLst>
              <a:gd name="adj" fmla="val 3265"/>
            </a:avLst>
          </a:prstGeom>
          <a:solidFill>
            <a:srgbClr val="FFFFFF">
              <a:alpha val="0"/>
            </a:srgbClr>
          </a:solidFill>
          <a:ln w="13970">
            <a:solidFill>
              <a:srgbClr val="D1007A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4800600" y="2606040"/>
            <a:ext cx="2788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D1007A"/>
                </a:solidFill>
              </a:rPr>
              <a:t>Aportación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4800600" y="3154680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11426"/>
                </a:solidFill>
              </a:rPr>
              <a:t>Valor teórico, metodológico, aplicado o docente.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321040" y="2240280"/>
            <a:ext cx="3246120" cy="2240280"/>
          </a:xfrm>
          <a:prstGeom prst="roundRect">
            <a:avLst>
              <a:gd name="adj" fmla="val 3265"/>
            </a:avLst>
          </a:prstGeom>
          <a:solidFill>
            <a:srgbClr val="FFFFFF">
              <a:alpha val="0"/>
            </a:srgbClr>
          </a:solidFill>
          <a:ln w="13970">
            <a:solidFill>
              <a:srgbClr val="DAD1E4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5" name="Text 13"/>
          <p:cNvSpPr/>
          <p:nvPr/>
        </p:nvSpPr>
        <p:spPr>
          <a:xfrm>
            <a:off x="8549640" y="2606040"/>
            <a:ext cx="2788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5E2A84"/>
                </a:solidFill>
              </a:rPr>
              <a:t>Límites y futuro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8549640" y="3154680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11426"/>
                </a:solidFill>
              </a:rPr>
              <a:t>Limitaciones y líneas posteriores.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914400" y="5559552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626978"/>
                </a:solidFill>
              </a:rPr>
              <a:t>Cierre con una frase breve: qué aporta el trabajo y por qué importa.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58368" y="6419088"/>
            <a:ext cx="10927080" cy="0"/>
          </a:xfrm>
          <a:prstGeom prst="line">
            <a:avLst/>
          </a:prstGeom>
          <a:noFill/>
          <a:ln w="7620">
            <a:solidFill>
              <a:srgbClr val="D9D3D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9" name="Text 17"/>
          <p:cNvSpPr/>
          <p:nvPr/>
        </p:nvSpPr>
        <p:spPr>
          <a:xfrm>
            <a:off x="658368" y="6528816"/>
            <a:ext cx="6400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26978"/>
                </a:solidFill>
              </a:rPr>
              <a:t>XVIII CILCS 2026 · 9, 10 y 11 de </a:t>
            </a:r>
            <a:r>
              <a:rPr lang="en-US" sz="750" dirty="0" err="1">
                <a:solidFill>
                  <a:srgbClr val="626978"/>
                </a:solidFill>
              </a:rPr>
              <a:t>diciembre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11201400" y="6528816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26978"/>
                </a:solidFill>
              </a:rPr>
              <a:t>7</a:t>
            </a:r>
            <a:endParaRPr lang="en-US" sz="750" dirty="0"/>
          </a:p>
        </p:txBody>
      </p:sp>
      <p:pic>
        <p:nvPicPr>
          <p:cNvPr id="21" name="Picture 2" descr="\\NAS-IMAGO\Imago\Congreso LATINA 2026\Logos e imágenes\LOGO 2026 1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7550" y="0"/>
            <a:ext cx="1310640" cy="131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114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4672" y="1463040"/>
            <a:ext cx="4754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Gracias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804672" y="2267712"/>
            <a:ext cx="2971800" cy="0"/>
          </a:xfrm>
          <a:prstGeom prst="line">
            <a:avLst/>
          </a:prstGeom>
          <a:noFill/>
          <a:ln w="27940">
            <a:solidFill>
              <a:srgbClr val="D1007A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4" name="Text 2"/>
          <p:cNvSpPr/>
          <p:nvPr/>
        </p:nvSpPr>
        <p:spPr>
          <a:xfrm>
            <a:off x="841248" y="2880360"/>
            <a:ext cx="5669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E5E8F6"/>
                </a:solidFill>
              </a:rPr>
              <a:t>Autor/a/es/as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E5E8F6"/>
                </a:solidFill>
              </a:rPr>
              <a:t>Universidad o institución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E5E8F6"/>
                </a:solidFill>
              </a:rPr>
              <a:t>Correo electrónico de contacto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841248" y="4681728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4F246"/>
                </a:solidFill>
              </a:rPr>
              <a:t>XVIII CILCS 2026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537960" y="4681728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i="1" dirty="0">
                <a:solidFill>
                  <a:srgbClr val="DDE3F2"/>
                </a:solidFill>
              </a:rPr>
              <a:t>Donde comunican los que comunican</a:t>
            </a:r>
            <a:endParaRPr lang="en-US" sz="1300" dirty="0"/>
          </a:p>
        </p:txBody>
      </p:sp>
      <p:pic>
        <p:nvPicPr>
          <p:cNvPr id="9" name="Picture 2" descr="\\NAS-IMAGO\Imago\Congreso LATINA 2026\Logos e imágenes\LOGO 2026 1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95" y="1359673"/>
            <a:ext cx="2584174" cy="2584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A58E93B-634D-4B02-F79E-A8D2CF8681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80760"/>
            <a:ext cx="12192000" cy="7772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Calibri"/>
        <a:cs typeface="Calibri"/>
        <a:font script="Jpan" typeface="Calibri"/>
        <a:font script="Hang" typeface="Calibri"/>
        <a:font script="Hans" typeface="Calibri"/>
        <a:font script="Hant" typeface="Calibri"/>
        <a:font script="Arab" typeface="Calibri"/>
        <a:font script="Hebr" typeface="Calibri"/>
        <a:font script="Thai" typeface="Calibri"/>
        <a:font script="Ethi" typeface="Calibri"/>
        <a:font script="Beng" typeface="Calibri"/>
        <a:font script="Gujr" typeface="Calibri"/>
        <a:font script="Khmr" typeface="Calibri"/>
        <a:font script="Knda" typeface="Calibri"/>
        <a:font script="Guru" typeface="Calibri"/>
        <a:font script="Cans" typeface="Calibri"/>
        <a:font script="Cher" typeface="Calibri"/>
        <a:font script="Yiii" typeface="Calibri"/>
        <a:font script="Tibt" typeface="Calibri"/>
        <a:font script="Thaa" typeface="Calibri"/>
        <a:font script="Deva" typeface="Calibri"/>
        <a:font script="Telu" typeface="Calibri"/>
        <a:font script="Taml" typeface="Calibri"/>
        <a:font script="Syrc" typeface="Calibri"/>
        <a:font script="Orya" typeface="Calibri"/>
        <a:font script="Mlym" typeface="Calibri"/>
        <a:font script="Laoo" typeface="Calibri"/>
        <a:font script="Sinh" typeface="Calibri"/>
        <a:font script="Mong" typeface="Calibri"/>
        <a:font script="Viet" typeface="Calibri"/>
        <a:font script="Uigh" typeface="Calibri"/>
        <a:font script="Geor" typeface="Calibri"/>
        <a:font script="Armn" typeface="Calibri"/>
        <a:font script="Bugi" typeface="Calibri"/>
        <a:font script="Bopo" typeface="Calibri"/>
        <a:font script="Java" typeface="Calibri"/>
        <a:font script="Lisu" typeface="Calibri"/>
        <a:font script="Mymr" typeface="Calibri"/>
        <a:font script="Nkoo" typeface="Calibri"/>
        <a:font script="Olck" typeface="Calibri"/>
        <a:font script="Osma" typeface="Calibri"/>
        <a:font script="Phag" typeface="Calibri"/>
        <a:font script="Syrn" typeface="Calibri"/>
        <a:font script="Syrj" typeface="Calibri"/>
        <a:font script="Syre" typeface="Calibri"/>
        <a:font script="Sora" typeface="Calibri"/>
        <a:font script="Tale" typeface="Calibri"/>
        <a:font script="Talu" typeface="Calibri"/>
        <a:font script="Tfng" typeface="Calibri"/>
      </a:majorFont>
      <a:minorFont>
        <a:latin typeface="Calibri"/>
        <a:ea typeface="Calibri"/>
        <a:cs typeface="Calibri"/>
        <a:font script="Jpan" typeface="Calibri"/>
        <a:font script="Hang" typeface="Calibri"/>
        <a:font script="Hans" typeface="Calibri"/>
        <a:font script="Hant" typeface="Calibri"/>
        <a:font script="Arab" typeface="Calibri"/>
        <a:font script="Hebr" typeface="Calibri"/>
        <a:font script="Thai" typeface="Calibri"/>
        <a:font script="Ethi" typeface="Calibri"/>
        <a:font script="Beng" typeface="Calibri"/>
        <a:font script="Gujr" typeface="Calibri"/>
        <a:font script="Khmr" typeface="Calibri"/>
        <a:font script="Knda" typeface="Calibri"/>
        <a:font script="Guru" typeface="Calibri"/>
        <a:font script="Cans" typeface="Calibri"/>
        <a:font script="Cher" typeface="Calibri"/>
        <a:font script="Yiii" typeface="Calibri"/>
        <a:font script="Tibt" typeface="Calibri"/>
        <a:font script="Thaa" typeface="Calibri"/>
        <a:font script="Deva" typeface="Calibri"/>
        <a:font script="Telu" typeface="Calibri"/>
        <a:font script="Taml" typeface="Calibri"/>
        <a:font script="Syrc" typeface="Calibri"/>
        <a:font script="Orya" typeface="Calibri"/>
        <a:font script="Mlym" typeface="Calibri"/>
        <a:font script="Laoo" typeface="Calibri"/>
        <a:font script="Sinh" typeface="Calibri"/>
        <a:font script="Mong" typeface="Calibri"/>
        <a:font script="Viet" typeface="Calibri"/>
        <a:font script="Uigh" typeface="Calibri"/>
        <a:font script="Geor" typeface="Calibri"/>
        <a:font script="Armn" typeface="Calibri"/>
        <a:font script="Bugi" typeface="Calibri"/>
        <a:font script="Bopo" typeface="Calibri"/>
        <a:font script="Java" typeface="Calibri"/>
        <a:font script="Lisu" typeface="Calibri"/>
        <a:font script="Mymr" typeface="Calibri"/>
        <a:font script="Nkoo" typeface="Calibri"/>
        <a:font script="Olck" typeface="Calibri"/>
        <a:font script="Osma" typeface="Calibri"/>
        <a:font script="Phag" typeface="Calibri"/>
        <a:font script="Syrn" typeface="Calibri"/>
        <a:font script="Syrj" typeface="Calibri"/>
        <a:font script="Syre" typeface="Calibri"/>
        <a:font script="Sora" typeface="Calibri"/>
        <a:font script="Tale" typeface="Calibri"/>
        <a:font script="Talu" typeface="Calibri"/>
        <a:font script="Tfng"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Calibri"/>
        <a:font script="Jpan" typeface="Calibri"/>
        <a:font script="Hang" typeface="Calibri"/>
        <a:font script="Hans" typeface="Calibri"/>
        <a:font script="Hant" typeface="Calibri"/>
        <a:font script="Arab" typeface="Calibri"/>
        <a:font script="Hebr" typeface="Calibri"/>
        <a:font script="Thai" typeface="Calibri"/>
        <a:font script="Ethi" typeface="Calibri"/>
        <a:font script="Beng" typeface="Calibri"/>
        <a:font script="Gujr" typeface="Calibri"/>
        <a:font script="Khmr" typeface="Calibri"/>
        <a:font script="Knda" typeface="Calibri"/>
        <a:font script="Guru" typeface="Calibri"/>
        <a:font script="Cans" typeface="Calibri"/>
        <a:font script="Cher" typeface="Calibri"/>
        <a:font script="Yiii" typeface="Calibri"/>
        <a:font script="Tibt" typeface="Calibri"/>
        <a:font script="Thaa" typeface="Calibri"/>
        <a:font script="Deva" typeface="Calibri"/>
        <a:font script="Telu" typeface="Calibri"/>
        <a:font script="Taml" typeface="Calibri"/>
        <a:font script="Syrc" typeface="Calibri"/>
        <a:font script="Orya" typeface="Calibri"/>
        <a:font script="Mlym" typeface="Calibri"/>
        <a:font script="Laoo" typeface="Calibri"/>
        <a:font script="Sinh" typeface="Calibri"/>
        <a:font script="Mong" typeface="Calibri"/>
        <a:font script="Viet" typeface="Calibri"/>
        <a:font script="Uigh" typeface="Calibri"/>
        <a:font script="Geor" typeface="Calibri"/>
      </a:majorFont>
      <a:minorFont>
        <a:latin typeface="Calibri"/>
        <a:ea typeface="Calibri"/>
        <a:cs typeface="Calibri"/>
        <a:font script="Jpan" typeface="Calibri"/>
        <a:font script="Hang" typeface="Calibri"/>
        <a:font script="Hans" typeface="Calibri"/>
        <a:font script="Hant" typeface="Calibri"/>
        <a:font script="Arab" typeface="Calibri"/>
        <a:font script="Hebr" typeface="Calibri"/>
        <a:font script="Thai" typeface="Calibri"/>
        <a:font script="Ethi" typeface="Calibri"/>
        <a:font script="Beng" typeface="Calibri"/>
        <a:font script="Gujr" typeface="Calibri"/>
        <a:font script="Khmr" typeface="Calibri"/>
        <a:font script="Knda" typeface="Calibri"/>
        <a:font script="Guru" typeface="Calibri"/>
        <a:font script="Cans" typeface="Calibri"/>
        <a:font script="Cher" typeface="Calibri"/>
        <a:font script="Yiii" typeface="Calibri"/>
        <a:font script="Tibt" typeface="Calibri"/>
        <a:font script="Thaa" typeface="Calibri"/>
        <a:font script="Deva" typeface="Calibri"/>
        <a:font script="Telu" typeface="Calibri"/>
        <a:font script="Taml" typeface="Calibri"/>
        <a:font script="Syrc" typeface="Calibri"/>
        <a:font script="Orya" typeface="Calibri"/>
        <a:font script="Mlym" typeface="Calibri"/>
        <a:font script="Laoo" typeface="Calibri"/>
        <a:font script="Sinh" typeface="Calibri"/>
        <a:font script="Mong" typeface="Calibri"/>
        <a:font script="Viet" typeface="Calibri"/>
        <a:font script="Uigh" typeface="Calibri"/>
        <a:font script="Geor"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351</Words>
  <Application>Microsoft Office PowerPoint</Application>
  <PresentationFormat>Panorámica</PresentationFormat>
  <Paragraphs>72</Paragraphs>
  <Slides>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8" baseType="lpstr"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Historia de los Sistemas Informativos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PowerPoint CILCS 2026</dc:title>
  <dc:subject>Plantilla de defensa de ponencias CILCS 2026</dc:subject>
  <dc:creator>CILCS 2026</dc:creator>
  <cp:lastModifiedBy>Almudena Barrientos Báez</cp:lastModifiedBy>
  <cp:revision>3</cp:revision>
  <dcterms:created xsi:type="dcterms:W3CDTF">2026-08-02T23:14:39Z</dcterms:created>
  <dcterms:modified xsi:type="dcterms:W3CDTF">2026-08-03T01:22:24Z</dcterms:modified>
</cp:coreProperties>
</file>